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302" r:id="rId9"/>
    <p:sldId id="303" r:id="rId10"/>
    <p:sldId id="304" r:id="rId11"/>
    <p:sldId id="292" r:id="rId12"/>
    <p:sldId id="293" r:id="rId13"/>
    <p:sldId id="305" r:id="rId14"/>
    <p:sldId id="306" r:id="rId15"/>
    <p:sldId id="311" r:id="rId16"/>
    <p:sldId id="312" r:id="rId17"/>
    <p:sldId id="313" r:id="rId18"/>
    <p:sldId id="314" r:id="rId19"/>
    <p:sldId id="315" r:id="rId20"/>
    <p:sldId id="316" r:id="rId21"/>
    <p:sldId id="318" r:id="rId22"/>
    <p:sldId id="320" r:id="rId23"/>
    <p:sldId id="319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1" r:id="rId34"/>
    <p:sldId id="332" r:id="rId35"/>
    <p:sldId id="333" r:id="rId36"/>
    <p:sldId id="334" r:id="rId37"/>
    <p:sldId id="300" r:id="rId38"/>
    <p:sldId id="335" r:id="rId39"/>
    <p:sldId id="336" r:id="rId40"/>
    <p:sldId id="337" r:id="rId41"/>
    <p:sldId id="330" r:id="rId42"/>
    <p:sldId id="291" r:id="rId43"/>
    <p:sldId id="296" r:id="rId44"/>
    <p:sldId id="298" r:id="rId45"/>
    <p:sldId id="297" r:id="rId46"/>
    <p:sldId id="299" r:id="rId47"/>
    <p:sldId id="30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05803-B54D-43AD-8465-1D9083997AB2}" type="datetimeFigureOut">
              <a:rPr lang="en-US" smtClean="0"/>
              <a:t>12/19/2018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3249B-25B8-4B6F-A4E5-9854F2B40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9407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26000"/>
            <a:ext cx="9144000" cy="9859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1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3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9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4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8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0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5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7745"/>
            <a:ext cx="10515600" cy="481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3BAE-841F-4DE8-B897-025BCC474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10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10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9.png"/><Relationship Id="rId7" Type="http://schemas.openxmlformats.org/officeDocument/2006/relationships/image" Target="../media/image41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9.png"/><Relationship Id="rId7" Type="http://schemas.openxmlformats.org/officeDocument/2006/relationships/image" Target="../media/image41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dirty="0"/>
            </a:br>
            <a:r>
              <a:rPr lang="en-US" sz="4900" dirty="0"/>
              <a:t>Computer Graphics </a:t>
            </a:r>
            <a:br>
              <a:rPr lang="en-US" dirty="0"/>
            </a:br>
            <a:r>
              <a:rPr lang="en-US" dirty="0"/>
              <a:t>- Volume Rendering -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Pascal </a:t>
            </a:r>
            <a:r>
              <a:rPr lang="en-US" dirty="0" err="1"/>
              <a:t>Grittmann</a:t>
            </a:r>
            <a:r>
              <a:rPr lang="en-US" dirty="0"/>
              <a:t>, Jaroslav K</a:t>
            </a:r>
            <a:r>
              <a:rPr lang="cs-CZ" dirty="0" err="1"/>
              <a:t>řivánek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571" y="6280919"/>
            <a:ext cx="8893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ira Sans" panose="020B0503050000020004" pitchFamily="34" charset="0"/>
              </a:rPr>
              <a:t>Using pictures from: </a:t>
            </a:r>
            <a:r>
              <a:rPr lang="en-US" sz="1000" b="1" dirty="0">
                <a:latin typeface="Fira Sans" panose="020B0503050000020004" pitchFamily="34" charset="0"/>
              </a:rPr>
              <a:t>Monte Carlo Methods for Physically Based Volume Rendering</a:t>
            </a:r>
            <a:r>
              <a:rPr lang="en-US" sz="1000" dirty="0">
                <a:latin typeface="Fira Sans" panose="020B0503050000020004" pitchFamily="34" charset="0"/>
              </a:rPr>
              <a:t>; SIGGRAPH 2018 Course; Jan </a:t>
            </a:r>
            <a:r>
              <a:rPr lang="en-US" sz="1000" dirty="0" err="1">
                <a:latin typeface="Fira Sans" panose="020B0503050000020004" pitchFamily="34" charset="0"/>
              </a:rPr>
              <a:t>Novák</a:t>
            </a:r>
            <a:r>
              <a:rPr lang="en-US" sz="1000" dirty="0">
                <a:latin typeface="Fira Sans" panose="020B0503050000020004" pitchFamily="34" charset="0"/>
              </a:rPr>
              <a:t>, </a:t>
            </a:r>
            <a:r>
              <a:rPr lang="en-US" sz="1000" dirty="0" err="1">
                <a:latin typeface="Fira Sans" panose="020B0503050000020004" pitchFamily="34" charset="0"/>
              </a:rPr>
              <a:t>Iliyan</a:t>
            </a:r>
            <a:r>
              <a:rPr lang="en-US" sz="1000" dirty="0">
                <a:latin typeface="Fira Sans" panose="020B0503050000020004" pitchFamily="34" charset="0"/>
              </a:rPr>
              <a:t> </a:t>
            </a:r>
            <a:r>
              <a:rPr lang="en-US" sz="1000" dirty="0" err="1">
                <a:latin typeface="Fira Sans" panose="020B0503050000020004" pitchFamily="34" charset="0"/>
              </a:rPr>
              <a:t>Georgiev</a:t>
            </a:r>
            <a:r>
              <a:rPr lang="en-US" sz="1000" dirty="0">
                <a:latin typeface="Fira Sans" panose="020B0503050000020004" pitchFamily="34" charset="0"/>
              </a:rPr>
              <a:t>, Johannes </a:t>
            </a:r>
            <a:r>
              <a:rPr lang="en-US" sz="1000" dirty="0" err="1">
                <a:latin typeface="Fira Sans" panose="020B0503050000020004" pitchFamily="34" charset="0"/>
              </a:rPr>
              <a:t>Hanika</a:t>
            </a:r>
            <a:r>
              <a:rPr lang="en-US" sz="1000" dirty="0">
                <a:latin typeface="Fira Sans" panose="020B0503050000020004" pitchFamily="34" charset="0"/>
              </a:rPr>
              <a:t>, Jaroslav </a:t>
            </a:r>
            <a:r>
              <a:rPr lang="en-US" sz="1000" dirty="0" err="1">
                <a:latin typeface="Fira Sans" panose="020B0503050000020004" pitchFamily="34" charset="0"/>
              </a:rPr>
              <a:t>Křivánek</a:t>
            </a:r>
            <a:r>
              <a:rPr lang="en-US" sz="1000" dirty="0">
                <a:latin typeface="Fira Sans" panose="020B0503050000020004" pitchFamily="34" charset="0"/>
              </a:rPr>
              <a:t>, </a:t>
            </a:r>
            <a:r>
              <a:rPr lang="en-US" sz="1000" dirty="0" err="1">
                <a:latin typeface="Fira Sans" panose="020B0503050000020004" pitchFamily="34" charset="0"/>
              </a:rPr>
              <a:t>Wojciech</a:t>
            </a:r>
            <a:r>
              <a:rPr lang="en-US" sz="1000" dirty="0">
                <a:latin typeface="Fira Sans" panose="020B0503050000020004" pitchFamily="34" charset="0"/>
              </a:rPr>
              <a:t> </a:t>
            </a:r>
            <a:r>
              <a:rPr lang="en-US" sz="1000" dirty="0" err="1">
                <a:latin typeface="Fira Sans" panose="020B0503050000020004" pitchFamily="34" charset="0"/>
              </a:rPr>
              <a:t>Jarosz</a:t>
            </a:r>
            <a:endParaRPr lang="en-US" sz="1000" dirty="0">
              <a:latin typeface="Fira Sans" panose="020B0503050000020004" pitchFamily="34" charset="0"/>
            </a:endParaRPr>
          </a:p>
          <a:p>
            <a:endParaRPr lang="en-US" sz="10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3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Approximation: Model Particle Density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 individual particles of a volume is, of course, not practical</a:t>
            </a:r>
          </a:p>
          <a:p>
            <a:r>
              <a:rPr lang="en-US" dirty="0"/>
              <a:t>Instead, represent statistically using the average density</a:t>
            </a:r>
          </a:p>
          <a:p>
            <a:r>
              <a:rPr lang="en-US" dirty="0"/>
              <a:t>(Same idea as, e.g., </a:t>
            </a:r>
            <a:r>
              <a:rPr lang="en-US" dirty="0" err="1"/>
              <a:t>microfacet</a:t>
            </a:r>
            <a:r>
              <a:rPr lang="en-US" dirty="0"/>
              <a:t> BSDFs)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2" descr="http://www.clipartlord.com/wp-content/uploads/2012/12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26" y="3251201"/>
            <a:ext cx="4082810" cy="225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DD093EF-0616-4B04-820E-A7B76D57F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4737">
            <a:off x="2132454" y="4068029"/>
            <a:ext cx="619924" cy="505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73536-013A-4DB1-96C2-64D013F9E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43" y="2753028"/>
            <a:ext cx="1016940" cy="101432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458857" y="3461657"/>
            <a:ext cx="1908629" cy="58057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175829" y="4042229"/>
            <a:ext cx="287778" cy="77708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949371" y="4180114"/>
            <a:ext cx="1226458" cy="633345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59279" y="4180115"/>
            <a:ext cx="2285549" cy="14077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308430" y="3928279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75829" y="4800917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95437" y="4035958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80017" y="3616927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767130" y="4813459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904481" y="4392118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37165" y="4170465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278113" y="4573733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11166" y="4724160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14587" y="4527115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38821" y="4987135"/>
            <a:ext cx="150427" cy="15042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8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possibilities (particles, voxel octrees, procedural,</a:t>
            </a:r>
            <a:r>
              <a:rPr lang="en-DE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A common approach: Scene objects can “contain” a volume</a:t>
            </a:r>
          </a:p>
        </p:txBody>
      </p:sp>
      <p:sp>
        <p:nvSpPr>
          <p:cNvPr id="4" name="Oval 3"/>
          <p:cNvSpPr/>
          <p:nvPr/>
        </p:nvSpPr>
        <p:spPr>
          <a:xfrm>
            <a:off x="3628571" y="3338286"/>
            <a:ext cx="4339772" cy="254725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www.clipartlord.com/wp-content/uploads/2012/12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83" y="3514797"/>
            <a:ext cx="3658892" cy="20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0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Homogeneous:</a:t>
            </a:r>
          </a:p>
          <a:p>
            <a:pPr lvl="1"/>
            <a:r>
              <a:rPr lang="en-US" dirty="0"/>
              <a:t>Constant density</a:t>
            </a:r>
          </a:p>
          <a:p>
            <a:pPr lvl="1"/>
            <a:r>
              <a:rPr lang="en-US" dirty="0"/>
              <a:t>Constant absorption, scattering, emission, </a:t>
            </a:r>
          </a:p>
          <a:p>
            <a:pPr lvl="1"/>
            <a:r>
              <a:rPr lang="en-US" dirty="0"/>
              <a:t>Constant phase function (later)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Heterogeneous:</a:t>
            </a:r>
          </a:p>
          <a:p>
            <a:pPr lvl="1"/>
            <a:r>
              <a:rPr lang="en-US" dirty="0"/>
              <a:t>Coefficients and/or phase function vary across the volume</a:t>
            </a:r>
          </a:p>
          <a:p>
            <a:pPr lvl="1"/>
            <a:r>
              <a:rPr lang="en-US" dirty="0"/>
              <a:t>Can be represented using </a:t>
            </a:r>
            <a:r>
              <a:rPr lang="en-US" b="1" dirty="0"/>
              <a:t>3D textures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(e.g., voxel grid, procedural)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85" y="1144447"/>
            <a:ext cx="2474687" cy="185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310285" y="3480273"/>
            <a:ext cx="2571339" cy="2407129"/>
            <a:chOff x="8610600" y="2876071"/>
            <a:chExt cx="2571339" cy="24071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39771" t="25883" r="6283" b="12261"/>
            <a:stretch/>
          </p:blipFill>
          <p:spPr>
            <a:xfrm>
              <a:off x="8610600" y="2876071"/>
              <a:ext cx="2554515" cy="2196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92804" y="5029284"/>
              <a:ext cx="12891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http://wikipedia.org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738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Real-world measurements via tomography</a:t>
            </a:r>
          </a:p>
          <a:p>
            <a:r>
              <a:rPr lang="en-US" dirty="0"/>
              <a:t>Simulation, e.g.,</a:t>
            </a:r>
          </a:p>
          <a:p>
            <a:pPr lvl="1"/>
            <a:r>
              <a:rPr lang="en-US" dirty="0"/>
              <a:t>Fluids,</a:t>
            </a:r>
          </a:p>
          <a:p>
            <a:pPr lvl="1"/>
            <a:r>
              <a:rPr lang="en-US" dirty="0"/>
              <a:t>Fire and smoke,</a:t>
            </a:r>
          </a:p>
          <a:p>
            <a:pPr lvl="1"/>
            <a:r>
              <a:rPr lang="en-US" dirty="0"/>
              <a:t>Fog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C:\Documents and Settings\vpegorar\Desktop\screenShot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70" y="1239982"/>
            <a:ext cx="3440084" cy="34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071829" y="2878691"/>
            <a:ext cx="2701637" cy="2940616"/>
            <a:chOff x="3499658" y="3109180"/>
            <a:chExt cx="2701637" cy="2940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8428" t="8766" r="30322" b="17295"/>
            <a:stretch/>
          </p:blipFill>
          <p:spPr>
            <a:xfrm>
              <a:off x="3499658" y="3109180"/>
              <a:ext cx="2701637" cy="272396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71709" y="5795880"/>
              <a:ext cx="15295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https://docs.blender.org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68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Volumes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Mathematical Formulation of Volumetric Light Transport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8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far: Assume Vacuum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15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19349" y="4643441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  <a:p>
                <a:r>
                  <a:rPr lang="en-US" dirty="0"/>
                  <a:t>Only a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arrives at the eye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Absorbs and Scatters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16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14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60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  <a:p>
                <a:r>
                  <a:rPr lang="en-US" dirty="0"/>
                  <a:t>Only a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arrives at the eye</a:t>
                </a:r>
              </a:p>
              <a:p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might emit light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Emits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17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14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4783" r="-30435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3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the rendering equation</a:t>
                </a:r>
              </a:p>
              <a:p>
                <a:r>
                  <a:rPr lang="en-US" dirty="0"/>
                  <a:t>Only a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arrives at the eye</a:t>
                </a:r>
              </a:p>
              <a:p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might emit light</a:t>
                </a:r>
              </a:p>
              <a:p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might be illuminated through the volume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Scatters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18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4442" y="3574526"/>
            <a:ext cx="5306488" cy="2342947"/>
            <a:chOff x="2498212" y="3007186"/>
            <a:chExt cx="6443515" cy="2844973"/>
          </a:xfrm>
        </p:grpSpPr>
        <p:pic>
          <p:nvPicPr>
            <p:cNvPr id="14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86096" y="3007186"/>
              <a:ext cx="1749868" cy="183267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4783" r="-30435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 flipH="1">
              <a:off x="5577157" y="3007186"/>
              <a:ext cx="1208939" cy="10993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600694" y="4106486"/>
              <a:ext cx="583975" cy="51090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5755336" y="4617388"/>
              <a:ext cx="429333" cy="36193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22" idx="0"/>
            </p:cNvCxnSpPr>
            <p:nvPr/>
          </p:nvCxnSpPr>
          <p:spPr>
            <a:xfrm flipH="1">
              <a:off x="5657514" y="3007186"/>
              <a:ext cx="1128582" cy="189023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val 45"/>
          <p:cNvSpPr/>
          <p:nvPr/>
        </p:nvSpPr>
        <p:spPr>
          <a:xfrm flipV="1">
            <a:off x="6380222" y="3481021"/>
            <a:ext cx="270922" cy="2709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Attenuation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Computing Absorption and Out-Scattering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19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543762" y="711594"/>
            <a:ext cx="5506553" cy="2436452"/>
            <a:chOff x="5847247" y="628125"/>
            <a:chExt cx="5506553" cy="2436452"/>
          </a:xfrm>
        </p:grpSpPr>
        <p:grpSp>
          <p:nvGrpSpPr>
            <p:cNvPr id="9" name="Group 8"/>
            <p:cNvGrpSpPr/>
            <p:nvPr/>
          </p:nvGrpSpPr>
          <p:grpSpPr>
            <a:xfrm>
              <a:off x="6047312" y="721630"/>
              <a:ext cx="5306488" cy="2342947"/>
              <a:chOff x="2498212" y="3007186"/>
              <a:chExt cx="6443515" cy="2844973"/>
            </a:xfrm>
          </p:grpSpPr>
          <p:pic>
            <p:nvPicPr>
              <p:cNvPr id="10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8750534" y="4106486"/>
                <a:ext cx="191193" cy="17456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6786096" y="3007186"/>
                <a:ext cx="1749868" cy="1832679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468349" y="4819128"/>
                    <a:ext cx="222600" cy="3363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8349" y="4819128"/>
                    <a:ext cx="222600" cy="33635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000" r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8669504" y="4898965"/>
                <a:ext cx="160713" cy="160713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3719349" y="4643441"/>
                    <a:ext cx="226804" cy="3363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226804" cy="33635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9355" r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7538402" y="4632594"/>
                    <a:ext cx="222210" cy="3363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222210" cy="33635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3333" r="-26667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Oval 18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586252" y="5039650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22" name="Oval 21"/>
            <p:cNvSpPr/>
            <p:nvPr/>
          </p:nvSpPr>
          <p:spPr>
            <a:xfrm flipV="1">
              <a:off x="9443092" y="628125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847247" y="2590283"/>
                  <a:ext cx="12606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?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7247" y="2590283"/>
                  <a:ext cx="1260602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415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8855122" y="2131163"/>
            <a:ext cx="2178422" cy="2412571"/>
            <a:chOff x="979714" y="3835745"/>
            <a:chExt cx="2178422" cy="241257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l="41303" t="28949" r="13084"/>
            <a:stretch/>
          </p:blipFill>
          <p:spPr>
            <a:xfrm>
              <a:off x="979714" y="3835745"/>
              <a:ext cx="2126343" cy="220429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61463" y="5994400"/>
              <a:ext cx="18966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http://commons.wikimedia.org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30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far:</a:t>
            </a:r>
          </a:p>
          <a:p>
            <a:pPr lvl="1"/>
            <a:r>
              <a:rPr lang="en-US" dirty="0"/>
              <a:t>Light interactions with surfaces</a:t>
            </a:r>
          </a:p>
          <a:p>
            <a:pPr lvl="1"/>
            <a:r>
              <a:rPr lang="en-US" dirty="0"/>
              <a:t>Assume vacuum in and around objects</a:t>
            </a:r>
          </a:p>
          <a:p>
            <a:r>
              <a:rPr lang="en-US" dirty="0"/>
              <a:t>This lecture:</a:t>
            </a:r>
          </a:p>
          <a:p>
            <a:pPr lvl="1"/>
            <a:r>
              <a:rPr lang="en-US" dirty="0"/>
              <a:t>Participating media</a:t>
            </a:r>
          </a:p>
          <a:p>
            <a:pPr lvl="1"/>
            <a:r>
              <a:rPr lang="en-US" dirty="0"/>
              <a:t>How to represent volumetric data</a:t>
            </a:r>
          </a:p>
          <a:p>
            <a:pPr lvl="1"/>
            <a:r>
              <a:rPr lang="en-US" dirty="0"/>
              <a:t>How to compute volumetric lighting effects</a:t>
            </a:r>
          </a:p>
          <a:p>
            <a:pPr lvl="1"/>
            <a:r>
              <a:rPr lang="en-US" dirty="0"/>
              <a:t>How to implement a very basic volume renderer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24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Attenuation = Absorption + Out-Scattering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Every point in the volume might absorb light or scatter it in other directions</a:t>
                </a:r>
              </a:p>
              <a:p>
                <a:r>
                  <a:rPr lang="en-US" dirty="0"/>
                  <a:t>Modeled by absorption and scattering coefficients: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 (both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Might depend on position, direction, time, wavelength,</a:t>
                </a:r>
                <a:r>
                  <a:rPr lang="en-DE" dirty="0"/>
                  <a:t>…</a:t>
                </a:r>
                <a:endParaRPr lang="en-US" dirty="0"/>
              </a:p>
              <a:p>
                <a:r>
                  <a:rPr lang="en-US" dirty="0"/>
                  <a:t>For simplicity: we assume only positional dependence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2" name="Oval 21"/>
          <p:cNvSpPr/>
          <p:nvPr/>
        </p:nvSpPr>
        <p:spPr>
          <a:xfrm>
            <a:off x="5520074" y="5131212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blipFill>
                <a:blip r:embed="rId8"/>
                <a:stretch>
                  <a:fillRect l="-34783" r="-3043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 flipV="1">
            <a:off x="5312229" y="4983962"/>
            <a:ext cx="227228" cy="1666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H="1">
            <a:off x="5302539" y="5244182"/>
            <a:ext cx="236918" cy="197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2" idx="5"/>
          </p:cNvCxnSpPr>
          <p:nvPr/>
        </p:nvCxnSpPr>
        <p:spPr>
          <a:xfrm>
            <a:off x="5633044" y="5244182"/>
            <a:ext cx="155712" cy="182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629777" y="4992907"/>
            <a:ext cx="104069" cy="1359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18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Absorption </a:t>
            </a:r>
            <a:r>
              <a:rPr lang="en-DE" dirty="0"/>
              <a:t>–</a:t>
            </a:r>
            <a:r>
              <a:rPr lang="en-US" dirty="0"/>
              <a:t> Intuition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small segment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Along that segment, radiance is reduced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is the percentage of radiance that is absorbed (per unit distance)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21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98421" y="5198657"/>
            <a:ext cx="448286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blipFill>
                <a:blip r:embed="rId3"/>
                <a:stretch>
                  <a:fillRect l="-32000" r="-32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blipFill>
                <a:blip r:embed="rId4"/>
                <a:stretch>
                  <a:fillRect l="-48000" r="-44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7078239" y="5141233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08647" y="5128868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760688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57136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9955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17372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blipFill>
                <a:blip r:embed="rId5"/>
                <a:stretch>
                  <a:fillRect l="-17647" r="-784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blipFill>
                <a:blip r:embed="rId6"/>
                <a:stretch>
                  <a:fillRect l="-30000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blipFill>
                <a:blip r:embed="rId7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2"/>
          <p:cNvSpPr/>
          <p:nvPr/>
        </p:nvSpPr>
        <p:spPr>
          <a:xfrm>
            <a:off x="3580817" y="4299775"/>
            <a:ext cx="3915866" cy="614252"/>
          </a:xfrm>
          <a:custGeom>
            <a:avLst/>
            <a:gdLst>
              <a:gd name="connsiteX0" fmla="*/ 3497056 w 3497056"/>
              <a:gd name="connsiteY0" fmla="*/ 0 h 537471"/>
              <a:gd name="connsiteX1" fmla="*/ 2156867 w 3497056"/>
              <a:gd name="connsiteY1" fmla="*/ 446729 h 537471"/>
              <a:gd name="connsiteX2" fmla="*/ 0 w 3497056"/>
              <a:gd name="connsiteY2" fmla="*/ 537471 h 537471"/>
              <a:gd name="connsiteX0" fmla="*/ 3497056 w 3497056"/>
              <a:gd name="connsiteY0" fmla="*/ 0 h 567144"/>
              <a:gd name="connsiteX1" fmla="*/ 2207004 w 3497056"/>
              <a:gd name="connsiteY1" fmla="*/ 523511 h 567144"/>
              <a:gd name="connsiteX2" fmla="*/ 0 w 3497056"/>
              <a:gd name="connsiteY2" fmla="*/ 537471 h 567144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5858" h="614252">
                <a:moveTo>
                  <a:pt x="3515858" y="0"/>
                </a:moveTo>
                <a:cubicBezTo>
                  <a:pt x="2663530" y="630541"/>
                  <a:pt x="1836269" y="604945"/>
                  <a:pt x="0" y="614252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357136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49955" y="4782004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688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Absorption </a:t>
            </a:r>
            <a:r>
              <a:rPr lang="en-DE" dirty="0"/>
              <a:t>–</a:t>
            </a:r>
            <a:r>
              <a:rPr lang="en-US" dirty="0"/>
              <a:t> Intuition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small segment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Along that segment, radiance is reduced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is the percentage of radiance that is absorbed (per unit distance)</a:t>
                </a:r>
              </a:p>
              <a:p>
                <a:endParaRPr lang="en-US" dirty="0"/>
              </a:p>
              <a:p>
                <a:r>
                  <a:rPr lang="en-US" dirty="0"/>
                  <a:t>Lets rewrite this: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22</a:t>
            </a:fld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398421" y="5198657"/>
            <a:ext cx="448286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blipFill>
                <a:blip r:embed="rId3"/>
                <a:stretch>
                  <a:fillRect l="-32000" r="-32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blipFill>
                <a:blip r:embed="rId4"/>
                <a:stretch>
                  <a:fillRect l="-48000" r="-44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7078239" y="5141233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08647" y="5128868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760688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57136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49955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17372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blipFill>
                <a:blip r:embed="rId5"/>
                <a:stretch>
                  <a:fillRect l="-17647" r="-784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blipFill>
                <a:blip r:embed="rId6"/>
                <a:stretch>
                  <a:fillRect l="-30000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blipFill>
                <a:blip r:embed="rId7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/>
          <p:cNvSpPr/>
          <p:nvPr/>
        </p:nvSpPr>
        <p:spPr>
          <a:xfrm>
            <a:off x="3580817" y="4299775"/>
            <a:ext cx="3915866" cy="614252"/>
          </a:xfrm>
          <a:custGeom>
            <a:avLst/>
            <a:gdLst>
              <a:gd name="connsiteX0" fmla="*/ 3497056 w 3497056"/>
              <a:gd name="connsiteY0" fmla="*/ 0 h 537471"/>
              <a:gd name="connsiteX1" fmla="*/ 2156867 w 3497056"/>
              <a:gd name="connsiteY1" fmla="*/ 446729 h 537471"/>
              <a:gd name="connsiteX2" fmla="*/ 0 w 3497056"/>
              <a:gd name="connsiteY2" fmla="*/ 537471 h 537471"/>
              <a:gd name="connsiteX0" fmla="*/ 3497056 w 3497056"/>
              <a:gd name="connsiteY0" fmla="*/ 0 h 567144"/>
              <a:gd name="connsiteX1" fmla="*/ 2207004 w 3497056"/>
              <a:gd name="connsiteY1" fmla="*/ 523511 h 567144"/>
              <a:gd name="connsiteX2" fmla="*/ 0 w 3497056"/>
              <a:gd name="connsiteY2" fmla="*/ 537471 h 567144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5858" h="614252">
                <a:moveTo>
                  <a:pt x="3515858" y="0"/>
                </a:moveTo>
                <a:cubicBezTo>
                  <a:pt x="2663530" y="630541"/>
                  <a:pt x="1836269" y="604945"/>
                  <a:pt x="0" y="614252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357136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49955" y="4782004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925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Absorption </a:t>
            </a:r>
            <a:r>
              <a:rPr lang="en-DE" dirty="0"/>
              <a:t>–</a:t>
            </a:r>
            <a:r>
              <a:rPr lang="en-US" dirty="0"/>
              <a:t> Exponential Decay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For infinitely small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this becomes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 differential equation that models exponential decay!</a:t>
                </a:r>
              </a:p>
              <a:p>
                <a:r>
                  <a:rPr lang="en-US" dirty="0"/>
                  <a:t>Solution: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23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133475" y="4479843"/>
            <a:ext cx="157455" cy="14376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901085" y="5066731"/>
                <a:ext cx="15097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085" y="5066731"/>
                <a:ext cx="150971" cy="228120"/>
              </a:xfrm>
              <a:prstGeom prst="rect">
                <a:avLst/>
              </a:prstGeom>
              <a:blipFill>
                <a:blip r:embed="rId3"/>
                <a:stretch>
                  <a:fillRect l="-32000" r="-28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8066744" y="5132480"/>
            <a:ext cx="132353" cy="13235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928698" y="4010265"/>
                <a:ext cx="13622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698" y="4010265"/>
                <a:ext cx="1362232" cy="276999"/>
              </a:xfrm>
              <a:prstGeom prst="rect">
                <a:avLst/>
              </a:prstGeom>
              <a:blipFill>
                <a:blip r:embed="rId4"/>
                <a:stretch>
                  <a:fillRect l="-403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55372" y="4522774"/>
                <a:ext cx="5065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372" y="4522774"/>
                <a:ext cx="506549" cy="276999"/>
              </a:xfrm>
              <a:prstGeom prst="rect">
                <a:avLst/>
              </a:prstGeom>
              <a:blipFill>
                <a:blip r:embed="rId5"/>
                <a:stretch>
                  <a:fillRect l="-952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>
            <a:off x="3398421" y="5198657"/>
            <a:ext cx="448286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96" y="4922046"/>
                <a:ext cx="153821" cy="228120"/>
              </a:xfrm>
              <a:prstGeom prst="rect">
                <a:avLst/>
              </a:prstGeom>
              <a:blipFill>
                <a:blip r:embed="rId6"/>
                <a:stretch>
                  <a:fillRect l="-32000" r="-3200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237" y="4913113"/>
                <a:ext cx="150707" cy="228120"/>
              </a:xfrm>
              <a:prstGeom prst="rect">
                <a:avLst/>
              </a:prstGeom>
              <a:blipFill>
                <a:blip r:embed="rId7"/>
                <a:stretch>
                  <a:fillRect l="-48000" r="-44000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7078239" y="5141233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108647" y="5128868"/>
            <a:ext cx="132353" cy="13235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760688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357136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949955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517372" y="5128868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74" y="4930410"/>
                <a:ext cx="306944" cy="276999"/>
              </a:xfrm>
              <a:prstGeom prst="rect">
                <a:avLst/>
              </a:prstGeom>
              <a:blipFill>
                <a:blip r:embed="rId8"/>
                <a:stretch>
                  <a:fillRect l="-17647" r="-784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01" y="4535107"/>
                <a:ext cx="181075" cy="276999"/>
              </a:xfrm>
              <a:prstGeom prst="rect">
                <a:avLst/>
              </a:prstGeom>
              <a:blipFill>
                <a:blip r:embed="rId9"/>
                <a:stretch>
                  <a:fillRect l="-30000" r="-2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107" y="4605948"/>
                <a:ext cx="235642" cy="276999"/>
              </a:xfrm>
              <a:prstGeom prst="rect">
                <a:avLst/>
              </a:prstGeom>
              <a:blipFill>
                <a:blip r:embed="rId10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Freeform 52"/>
          <p:cNvSpPr/>
          <p:nvPr/>
        </p:nvSpPr>
        <p:spPr>
          <a:xfrm>
            <a:off x="3580817" y="4299775"/>
            <a:ext cx="3915866" cy="614252"/>
          </a:xfrm>
          <a:custGeom>
            <a:avLst/>
            <a:gdLst>
              <a:gd name="connsiteX0" fmla="*/ 3497056 w 3497056"/>
              <a:gd name="connsiteY0" fmla="*/ 0 h 537471"/>
              <a:gd name="connsiteX1" fmla="*/ 2156867 w 3497056"/>
              <a:gd name="connsiteY1" fmla="*/ 446729 h 537471"/>
              <a:gd name="connsiteX2" fmla="*/ 0 w 3497056"/>
              <a:gd name="connsiteY2" fmla="*/ 537471 h 537471"/>
              <a:gd name="connsiteX0" fmla="*/ 3497056 w 3497056"/>
              <a:gd name="connsiteY0" fmla="*/ 0 h 567144"/>
              <a:gd name="connsiteX1" fmla="*/ 2207004 w 3497056"/>
              <a:gd name="connsiteY1" fmla="*/ 523511 h 567144"/>
              <a:gd name="connsiteX2" fmla="*/ 0 w 3497056"/>
              <a:gd name="connsiteY2" fmla="*/ 537471 h 567144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439"/>
              <a:gd name="connsiteX1" fmla="*/ 2225806 w 3515858"/>
              <a:gd name="connsiteY1" fmla="*/ 523511 h 614439"/>
              <a:gd name="connsiteX2" fmla="*/ 0 w 3515858"/>
              <a:gd name="connsiteY2" fmla="*/ 614252 h 614439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  <a:gd name="connsiteX0" fmla="*/ 3515858 w 3515858"/>
              <a:gd name="connsiteY0" fmla="*/ 0 h 614252"/>
              <a:gd name="connsiteX1" fmla="*/ 0 w 3515858"/>
              <a:gd name="connsiteY1" fmla="*/ 614252 h 61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5858" h="614252">
                <a:moveTo>
                  <a:pt x="3515858" y="0"/>
                </a:moveTo>
                <a:cubicBezTo>
                  <a:pt x="2663530" y="630541"/>
                  <a:pt x="1836269" y="604945"/>
                  <a:pt x="0" y="614252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5357136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949955" y="4782004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74823" y="4825547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131909" y="4450415"/>
            <a:ext cx="0" cy="1447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015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Out-Scattering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absorption, only different factor!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24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28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9" name="Oval 38"/>
          <p:cNvSpPr/>
          <p:nvPr/>
        </p:nvSpPr>
        <p:spPr>
          <a:xfrm>
            <a:off x="5520074" y="5131212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blipFill>
                <a:blip r:embed="rId8"/>
                <a:stretch>
                  <a:fillRect l="-34783" r="-3043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>
            <a:stCxn id="39" idx="1"/>
          </p:cNvCxnSpPr>
          <p:nvPr/>
        </p:nvCxnSpPr>
        <p:spPr>
          <a:xfrm flipH="1" flipV="1">
            <a:off x="5312229" y="4983962"/>
            <a:ext cx="227228" cy="1666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9" idx="3"/>
          </p:cNvCxnSpPr>
          <p:nvPr/>
        </p:nvCxnSpPr>
        <p:spPr>
          <a:xfrm flipH="1">
            <a:off x="5302539" y="5244182"/>
            <a:ext cx="236918" cy="197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9" idx="5"/>
          </p:cNvCxnSpPr>
          <p:nvPr/>
        </p:nvCxnSpPr>
        <p:spPr>
          <a:xfrm>
            <a:off x="5633044" y="5244182"/>
            <a:ext cx="155712" cy="182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629777" y="4992907"/>
            <a:ext cx="104069" cy="1359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805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Attenuation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Fraction of light that is either absorbed or out-scattered (per unit distance)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Many different names: extinction / attenuation / transport coefficient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Attenuation: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25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28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9" name="Oval 38"/>
          <p:cNvSpPr/>
          <p:nvPr/>
        </p:nvSpPr>
        <p:spPr>
          <a:xfrm>
            <a:off x="5520074" y="5131212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64" y="5248340"/>
                <a:ext cx="139247" cy="228120"/>
              </a:xfrm>
              <a:prstGeom prst="rect">
                <a:avLst/>
              </a:prstGeom>
              <a:blipFill>
                <a:blip r:embed="rId8"/>
                <a:stretch>
                  <a:fillRect l="-34783" r="-3043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>
            <a:stCxn id="39" idx="1"/>
          </p:cNvCxnSpPr>
          <p:nvPr/>
        </p:nvCxnSpPr>
        <p:spPr>
          <a:xfrm flipH="1" flipV="1">
            <a:off x="5312229" y="4983962"/>
            <a:ext cx="227228" cy="1666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9" idx="3"/>
          </p:cNvCxnSpPr>
          <p:nvPr/>
        </p:nvCxnSpPr>
        <p:spPr>
          <a:xfrm flipH="1">
            <a:off x="5302539" y="5244182"/>
            <a:ext cx="236918" cy="197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9" idx="5"/>
          </p:cNvCxnSpPr>
          <p:nvPr/>
        </p:nvCxnSpPr>
        <p:spPr>
          <a:xfrm>
            <a:off x="5633044" y="5244182"/>
            <a:ext cx="155712" cy="18275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629777" y="4992907"/>
            <a:ext cx="104069" cy="13596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30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Attenuation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need to evaluate another integral: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Many approaches, e.g., </a:t>
                </a:r>
                <a:r>
                  <a:rPr lang="en-US" strike="sngStrike" dirty="0"/>
                  <a:t>Monte Carlo integration</a:t>
                </a:r>
                <a:r>
                  <a:rPr lang="en-US" dirty="0"/>
                  <a:t> or </a:t>
                </a:r>
                <a:r>
                  <a:rPr lang="en-US" b="1" dirty="0"/>
                  <a:t>deterministic quadrature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26</a:t>
            </a:fld>
            <a:endParaRPr lang="en-US"/>
          </a:p>
        </p:txBody>
      </p:sp>
      <p:pic>
        <p:nvPicPr>
          <p:cNvPr id="7" name="Classical Numerical Integration.png" descr="Classical Numerical Integration.png"/>
          <p:cNvPicPr>
            <a:picLocks noChangeAspect="1"/>
          </p:cNvPicPr>
          <p:nvPr/>
        </p:nvPicPr>
        <p:blipFill rotWithShape="1">
          <a:blip r:embed="rId3">
            <a:extLst/>
          </a:blip>
          <a:srcRect r="54592" b="8768"/>
          <a:stretch/>
        </p:blipFill>
        <p:spPr>
          <a:xfrm>
            <a:off x="4539343" y="3358056"/>
            <a:ext cx="2547261" cy="193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4703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Attenuation </a:t>
            </a:r>
            <a:r>
              <a:rPr lang="en-DE" dirty="0"/>
              <a:t>–</a:t>
            </a:r>
            <a:r>
              <a:rPr lang="en-US" dirty="0"/>
              <a:t> Ray Marching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need to evaluate another integral: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Many approaches, e.g., </a:t>
                </a:r>
                <a:r>
                  <a:rPr lang="en-US" strike="sngStrike" dirty="0"/>
                  <a:t>Monte Carlo integration</a:t>
                </a:r>
                <a:r>
                  <a:rPr lang="en-US" dirty="0"/>
                  <a:t> or </a:t>
                </a:r>
                <a:r>
                  <a:rPr lang="en-US" b="1" dirty="0"/>
                  <a:t>deterministic quadrature</a:t>
                </a:r>
              </a:p>
              <a:p>
                <a:r>
                  <a:rPr lang="en-US" dirty="0"/>
                  <a:t>Ray marching: evaluate at discrete positions (fixed </a:t>
                </a:r>
                <a:r>
                  <a:rPr lang="en-US" dirty="0" err="1"/>
                  <a:t>stepsize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Randomized </a:t>
                </a:r>
                <a:r>
                  <a:rPr lang="en-US" b="1" dirty="0"/>
                  <a:t>offset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each ray to avoid aliasing problems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19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984442" y="4250146"/>
            <a:ext cx="5306488" cy="1667327"/>
            <a:chOff x="2498212" y="3827572"/>
            <a:chExt cx="6443515" cy="2024587"/>
          </a:xfrm>
        </p:grpSpPr>
        <p:pic>
          <p:nvPicPr>
            <p:cNvPr id="9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750534" y="4106486"/>
              <a:ext cx="191193" cy="17456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8350" y="4819128"/>
                  <a:ext cx="1833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2000" r="-28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/>
            <p:cNvSpPr/>
            <p:nvPr/>
          </p:nvSpPr>
          <p:spPr>
            <a:xfrm>
              <a:off x="8669504" y="4898965"/>
              <a:ext cx="160713" cy="16071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8000" r="-44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Oval 16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86252" y="5039650"/>
              <a:ext cx="79" cy="3363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5599867" y="5132906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308983" y="5132587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4891467" y="5128868"/>
            <a:ext cx="132353" cy="1323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46960" y="5239545"/>
                <a:ext cx="2614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960" y="5239545"/>
                <a:ext cx="261482" cy="276999"/>
              </a:xfrm>
              <a:prstGeom prst="rect">
                <a:avLst/>
              </a:prstGeom>
              <a:blipFill>
                <a:blip r:embed="rId8"/>
                <a:stretch>
                  <a:fillRect l="-13953" r="-6977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571514" y="5256082"/>
                <a:ext cx="2668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514" y="5256082"/>
                <a:ext cx="266804" cy="276999"/>
              </a:xfrm>
              <a:prstGeom prst="rect">
                <a:avLst/>
              </a:prstGeom>
              <a:blipFill>
                <a:blip r:embed="rId9"/>
                <a:stretch>
                  <a:fillRect l="-11364" r="-681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296068" y="5272619"/>
                <a:ext cx="2668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68" y="5272619"/>
                <a:ext cx="266803" cy="276999"/>
              </a:xfrm>
              <a:prstGeom prst="rect">
                <a:avLst/>
              </a:prstGeom>
              <a:blipFill>
                <a:blip r:embed="rId10"/>
                <a:stretch>
                  <a:fillRect l="-11364" r="-6818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145494" y="4903792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494" y="4903792"/>
                <a:ext cx="306944" cy="276999"/>
              </a:xfrm>
              <a:prstGeom prst="rect">
                <a:avLst/>
              </a:prstGeom>
              <a:blipFill>
                <a:blip r:embed="rId11"/>
                <a:stretch>
                  <a:fillRect l="-18000" r="-1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879109" y="4897412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109" y="4897412"/>
                <a:ext cx="306944" cy="276999"/>
              </a:xfrm>
              <a:prstGeom prst="rect">
                <a:avLst/>
              </a:prstGeom>
              <a:blipFill>
                <a:blip r:embed="rId12"/>
                <a:stretch>
                  <a:fillRect l="-17647" r="-784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612724" y="4891032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724" y="4891032"/>
                <a:ext cx="306944" cy="276999"/>
              </a:xfrm>
              <a:prstGeom prst="rect">
                <a:avLst/>
              </a:prstGeom>
              <a:blipFill>
                <a:blip r:embed="rId13"/>
                <a:stretch>
                  <a:fillRect l="-20000" r="-1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442304" y="4885723"/>
                <a:ext cx="3069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304" y="4885723"/>
                <a:ext cx="306944" cy="276999"/>
              </a:xfrm>
              <a:prstGeom prst="rect">
                <a:avLst/>
              </a:prstGeom>
              <a:blipFill>
                <a:blip r:embed="rId14"/>
                <a:stretch>
                  <a:fillRect l="-20000" r="-10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Classical Numerical Integration.png" descr="Classical Numerical Integration.png"/>
          <p:cNvPicPr>
            <a:picLocks noChangeAspect="1"/>
          </p:cNvPicPr>
          <p:nvPr/>
        </p:nvPicPr>
        <p:blipFill rotWithShape="1">
          <a:blip r:embed="rId15">
            <a:extLst/>
          </a:blip>
          <a:srcRect r="54592" b="8768"/>
          <a:stretch/>
        </p:blipFill>
        <p:spPr>
          <a:xfrm>
            <a:off x="9086404" y="1580056"/>
            <a:ext cx="2547261" cy="193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2635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Explosions!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90179" y="1384956"/>
            <a:ext cx="4896841" cy="1667327"/>
            <a:chOff x="2498212" y="3827572"/>
            <a:chExt cx="5946092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2000" r="-32000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000" r="-50000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4783" r="-30435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985376" y="3119198"/>
            <a:ext cx="2571339" cy="2407129"/>
            <a:chOff x="8610600" y="2876071"/>
            <a:chExt cx="2571339" cy="240712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/>
            <a:srcRect l="39771" t="25883" r="6283" b="12261"/>
            <a:stretch/>
          </p:blipFill>
          <p:spPr>
            <a:xfrm>
              <a:off x="8610600" y="2876071"/>
              <a:ext cx="2554515" cy="219678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892804" y="5029284"/>
              <a:ext cx="12891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http://wikipedia.org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452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Point Might Emit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emits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towards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Some of that light might be absorbed or out-scattered: It is attenuated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29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410200" y="3830613"/>
            <a:ext cx="4896841" cy="1667327"/>
            <a:chOff x="2498212" y="3827572"/>
            <a:chExt cx="5946092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0769" r="-26923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8000" r="-44000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4783" r="-30435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577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25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Point Might Emit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emits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towards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Some of that light might be absorbed or out-scattered: It is attenuated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Happens at every point along the ray!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Another integral</a:t>
                </a:r>
                <a:r>
                  <a:rPr lang="en-DE" dirty="0"/>
                  <a:t>…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410200" y="3830613"/>
            <a:ext cx="4896841" cy="1667327"/>
            <a:chOff x="2498212" y="3827572"/>
            <a:chExt cx="5946092" cy="2024587"/>
          </a:xfrm>
        </p:grpSpPr>
        <p:pic>
          <p:nvPicPr>
            <p:cNvPr id="10" name="Picture 2" descr="http://www.clipartlord.com/wp-content/uploads/2012/12/clou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047" y="3827572"/>
              <a:ext cx="3658892" cy="202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3DD093EF-0616-4B04-820E-A7B76D5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4737">
              <a:off x="2498212" y="4726459"/>
              <a:ext cx="619924" cy="50572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3000895" y="4979322"/>
              <a:ext cx="544340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349" y="4643441"/>
                  <a:ext cx="18678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0769" r="-26923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02" y="4632594"/>
                  <a:ext cx="18299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8000" r="-44000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/>
            <p:cNvSpPr/>
            <p:nvPr/>
          </p:nvSpPr>
          <p:spPr>
            <a:xfrm>
              <a:off x="7469191" y="4909593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63302" y="4894579"/>
              <a:ext cx="160713" cy="16071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77157" y="4897425"/>
              <a:ext cx="160713" cy="1607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6252" y="5039650"/>
                  <a:ext cx="16908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4783" r="-30435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 flipH="1">
              <a:off x="5024825" y="4955082"/>
              <a:ext cx="610523" cy="3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112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for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before: integrate via quadrature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Attenuation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estimated as before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31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84442" y="4250146"/>
            <a:ext cx="5306488" cy="1667327"/>
            <a:chOff x="2984442" y="4250146"/>
            <a:chExt cx="5306488" cy="1667327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5306488" cy="1667327"/>
              <a:chOff x="2498212" y="3827572"/>
              <a:chExt cx="6443515" cy="2024587"/>
            </a:xfrm>
          </p:grpSpPr>
          <p:pic>
            <p:nvPicPr>
              <p:cNvPr id="8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8750534" y="4106486"/>
                <a:ext cx="191193" cy="17456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2000" r="-28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>
              <a:xfrm>
                <a:off x="8669504" y="4898965"/>
                <a:ext cx="160713" cy="160713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2000" r="-32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8000" r="-44000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586252" y="5039650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5599867" y="5132906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308983" y="5132587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891467" y="5128868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3953" r="-697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64" r="-6818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1364" r="-6818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8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7647" r="-784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99027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for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before: integrate via quadrature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Attenuation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estimated as before</a:t>
                </a:r>
              </a:p>
              <a:p>
                <a:r>
                  <a:rPr lang="en-US" dirty="0"/>
                  <a:t>Attenuation can be incrementally updated: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(because it is an exponential function)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32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84442" y="4250146"/>
            <a:ext cx="5306488" cy="1667327"/>
            <a:chOff x="2984442" y="4250146"/>
            <a:chExt cx="5306488" cy="1667327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5306488" cy="1667327"/>
              <a:chOff x="2498212" y="3827572"/>
              <a:chExt cx="6443515" cy="2024587"/>
            </a:xfrm>
          </p:grpSpPr>
          <p:pic>
            <p:nvPicPr>
              <p:cNvPr id="8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8750534" y="4106486"/>
                <a:ext cx="191193" cy="174567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8350" y="4819128"/>
                    <a:ext cx="183320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2000" r="-28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>
              <a:xfrm>
                <a:off x="8669504" y="4898965"/>
                <a:ext cx="160713" cy="160713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2000" r="-32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8000" r="-44000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val 15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586252" y="5039650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5599867" y="5132906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308983" y="5132587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891467" y="5128868"/>
              <a:ext cx="132353" cy="1323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6960" y="5239545"/>
                  <a:ext cx="261482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3953" r="-697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1514" y="5256082"/>
                  <a:ext cx="26680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64" r="-6818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6068" y="5272619"/>
                  <a:ext cx="26680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1364" r="-6818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5494" y="4903792"/>
                  <a:ext cx="30694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8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109" y="4897412"/>
                  <a:ext cx="30694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7647" r="-784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724" y="4891032"/>
                  <a:ext cx="30694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304" y="4885723"/>
                  <a:ext cx="30694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0000" r="-1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29526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In-Scattering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Accounting for “Reflections” Inside the Volume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153400" y="1756962"/>
            <a:ext cx="2946400" cy="2699151"/>
            <a:chOff x="7685314" y="2262241"/>
            <a:chExt cx="2946400" cy="2699151"/>
          </a:xfrm>
        </p:grpSpPr>
        <p:pic>
          <p:nvPicPr>
            <p:cNvPr id="9" name="Picture 8" descr="01-jarosz-intro.pdf - Adobe Acrobat Reader DC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17" t="2963"/>
            <a:stretch/>
          </p:blipFill>
          <p:spPr>
            <a:xfrm>
              <a:off x="7685314" y="2262242"/>
              <a:ext cx="2946400" cy="26991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685314" y="2262241"/>
              <a:ext cx="537029" cy="437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80245" y="670086"/>
            <a:ext cx="4916709" cy="2436452"/>
            <a:chOff x="1264499" y="478018"/>
            <a:chExt cx="4916709" cy="2436452"/>
          </a:xfrm>
        </p:grpSpPr>
        <p:grpSp>
          <p:nvGrpSpPr>
            <p:cNvPr id="12" name="Group 11"/>
            <p:cNvGrpSpPr/>
            <p:nvPr/>
          </p:nvGrpSpPr>
          <p:grpSpPr>
            <a:xfrm>
              <a:off x="1264499" y="571523"/>
              <a:ext cx="4916709" cy="2342947"/>
              <a:chOff x="2498212" y="3007186"/>
              <a:chExt cx="5970217" cy="2844973"/>
            </a:xfrm>
          </p:grpSpPr>
          <p:pic>
            <p:nvPicPr>
              <p:cNvPr id="13" name="Picture 2" descr="http://www.clipartlord.com/wp-content/uploads/2012/12/cloud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047" y="3827572"/>
                <a:ext cx="3658892" cy="202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2498212" y="4726459"/>
                <a:ext cx="619924" cy="505727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>
                <a:off x="3000895" y="4979322"/>
                <a:ext cx="544340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468350" y="4819128"/>
                <a:ext cx="79" cy="33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349" y="4643441"/>
                    <a:ext cx="186781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2000" r="-32000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8402" y="4632594"/>
                    <a:ext cx="182999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8000" r="-44000" b="-32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Oval 21"/>
              <p:cNvSpPr/>
              <p:nvPr/>
            </p:nvSpPr>
            <p:spPr>
              <a:xfrm>
                <a:off x="7469191" y="4909593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863302" y="4894579"/>
                <a:ext cx="160713" cy="1607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577157" y="4897425"/>
                <a:ext cx="160713" cy="16071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586252" y="5039650"/>
                    <a:ext cx="16908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252" y="5039650"/>
                    <a:ext cx="169084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4783" r="-30435" b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Arrow Connector 25"/>
              <p:cNvCxnSpPr/>
              <p:nvPr/>
            </p:nvCxnSpPr>
            <p:spPr>
              <a:xfrm flipH="1">
                <a:off x="5577157" y="3007186"/>
                <a:ext cx="1208939" cy="109930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5600694" y="4106486"/>
                <a:ext cx="583975" cy="510902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5755336" y="4617388"/>
                <a:ext cx="429333" cy="361934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endCxn id="24" idx="0"/>
              </p:cNvCxnSpPr>
              <p:nvPr/>
            </p:nvCxnSpPr>
            <p:spPr>
              <a:xfrm flipH="1">
                <a:off x="5657514" y="3007186"/>
                <a:ext cx="1128582" cy="1890239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Oval 30"/>
            <p:cNvSpPr/>
            <p:nvPr/>
          </p:nvSpPr>
          <p:spPr>
            <a:xfrm flipV="1">
              <a:off x="4660279" y="478018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42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(Single-scattering)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Account for the (attenuated) direct illumination at 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Similar to the rendering equation: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Integration over the whole sphere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b="1" dirty="0"/>
                  <a:t>phase function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takes on the role of the BSDF</a:t>
                </a:r>
              </a:p>
            </p:txBody>
          </p:sp>
        </mc:Choice>
        <mc:Fallback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34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581400" y="3464085"/>
            <a:ext cx="4916709" cy="2436452"/>
            <a:chOff x="3581400" y="3464085"/>
            <a:chExt cx="4916709" cy="2436452"/>
          </a:xfrm>
        </p:grpSpPr>
        <p:grpSp>
          <p:nvGrpSpPr>
            <p:cNvPr id="9" name="Group 8"/>
            <p:cNvGrpSpPr/>
            <p:nvPr/>
          </p:nvGrpSpPr>
          <p:grpSpPr>
            <a:xfrm>
              <a:off x="3581400" y="3464085"/>
              <a:ext cx="4916709" cy="2436452"/>
              <a:chOff x="1264499" y="478018"/>
              <a:chExt cx="4916709" cy="243645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64499" y="571523"/>
                <a:ext cx="4916709" cy="2342947"/>
                <a:chOff x="2498212" y="3007186"/>
                <a:chExt cx="5970217" cy="2844973"/>
              </a:xfrm>
            </p:grpSpPr>
            <p:pic>
              <p:nvPicPr>
                <p:cNvPr id="12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0769" r="-26923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8" name="Oval 17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5577157" y="4897425"/>
                  <a:ext cx="160713" cy="16071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4783" r="-30435" b="-184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5" name="Straight Arrow Connector 24"/>
                <p:cNvCxnSpPr>
                  <a:endCxn id="20" idx="0"/>
                </p:cNvCxnSpPr>
                <p:nvPr/>
              </p:nvCxnSpPr>
              <p:spPr>
                <a:xfrm flipH="1">
                  <a:off x="5657514" y="3007186"/>
                  <a:ext cx="1128582" cy="1890239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Oval 10"/>
              <p:cNvSpPr/>
              <p:nvPr/>
            </p:nvSpPr>
            <p:spPr>
              <a:xfrm flipV="1">
                <a:off x="4660279" y="478018"/>
                <a:ext cx="270922" cy="27092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2500" r="-10417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21" r="-3774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08832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Describe what fraction of light is reflected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Similar to BSDF for surface scattering</a:t>
                </a:r>
              </a:p>
              <a:p>
                <a:r>
                  <a:rPr lang="en-US" dirty="0"/>
                  <a:t>Simplest example: isotropic phase function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(energy conservation: </a:t>
                </a:r>
                <a14:m>
                  <m:oMath xmlns:m="http://schemas.openxmlformats.org/officeDocument/2006/math"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35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55115" y="3559628"/>
            <a:ext cx="1255485" cy="125548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94715" y="4187371"/>
            <a:ext cx="1320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9" idx="1"/>
          </p:cNvCxnSpPr>
          <p:nvPr/>
        </p:nvCxnSpPr>
        <p:spPr>
          <a:xfrm flipH="1" flipV="1">
            <a:off x="7538977" y="3743490"/>
            <a:ext cx="476538" cy="443881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9" idx="7"/>
          </p:cNvCxnSpPr>
          <p:nvPr/>
        </p:nvCxnSpPr>
        <p:spPr>
          <a:xfrm flipV="1">
            <a:off x="8015515" y="3743490"/>
            <a:ext cx="411223" cy="443881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9" idx="5"/>
          </p:cNvCxnSpPr>
          <p:nvPr/>
        </p:nvCxnSpPr>
        <p:spPr>
          <a:xfrm>
            <a:off x="8015515" y="4187371"/>
            <a:ext cx="411223" cy="44388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9" idx="3"/>
          </p:cNvCxnSpPr>
          <p:nvPr/>
        </p:nvCxnSpPr>
        <p:spPr>
          <a:xfrm flipH="1">
            <a:off x="7538977" y="4187371"/>
            <a:ext cx="476538" cy="44388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722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Functions: </a:t>
            </a:r>
            <a:r>
              <a:rPr lang="en-US" dirty="0" err="1"/>
              <a:t>Henyey</a:t>
            </a:r>
            <a:r>
              <a:rPr lang="en-US" dirty="0"/>
              <a:t>-Greenstein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Widely used</a:t>
                </a:r>
              </a:p>
              <a:p>
                <a:r>
                  <a:rPr lang="en-US" dirty="0"/>
                  <a:t>Easy to fit to measured data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𝑜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: asymmetry, mean cosine (scalar)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/>
                  <a:t>: cosine of angle between the directions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50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Henyey</a:t>
            </a:r>
            <a:r>
              <a:rPr lang="en-US" dirty="0"/>
              <a:t>-Greenstein: Asymmetry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: isotropic</a:t>
                </a:r>
              </a:p>
              <a:p>
                <a:r>
                  <a:rPr lang="en-US" dirty="0"/>
                  <a:t>Negative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: back scattering</a:t>
                </a:r>
              </a:p>
              <a:p>
                <a:r>
                  <a:rPr lang="en-US" dirty="0"/>
                  <a:t>Positive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: forward scattering 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37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662964" y="2520042"/>
            <a:ext cx="3096985" cy="3289414"/>
            <a:chOff x="1575707" y="3216728"/>
            <a:chExt cx="3096985" cy="3289414"/>
          </a:xfrm>
        </p:grpSpPr>
        <p:grpSp>
          <p:nvGrpSpPr>
            <p:cNvPr id="9" name="Group 8"/>
            <p:cNvGrpSpPr/>
            <p:nvPr/>
          </p:nvGrpSpPr>
          <p:grpSpPr>
            <a:xfrm>
              <a:off x="1575707" y="3565647"/>
              <a:ext cx="3096985" cy="2409724"/>
              <a:chOff x="4584700" y="3258105"/>
              <a:chExt cx="3096985" cy="240972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l="43333" t="25306" b="12857"/>
              <a:stretch/>
            </p:blipFill>
            <p:spPr>
              <a:xfrm>
                <a:off x="4584700" y="3258105"/>
                <a:ext cx="3022600" cy="219891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328429" y="5406219"/>
                <a:ext cx="13532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http://coclouds.com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004819" y="3216728"/>
              <a:ext cx="2164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ira Sans" panose="020B0503050000020004" pitchFamily="34" charset="0"/>
                </a:rPr>
                <a:t>Forward Scattering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690927" y="6027172"/>
              <a:ext cx="1780946" cy="47897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660412" y="6266657"/>
              <a:ext cx="132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183362" y="2510363"/>
            <a:ext cx="2276245" cy="3299093"/>
            <a:chOff x="7342562" y="3216728"/>
            <a:chExt cx="2276245" cy="3299093"/>
          </a:xfrm>
        </p:grpSpPr>
        <p:sp>
          <p:nvSpPr>
            <p:cNvPr id="21" name="Oval 20"/>
            <p:cNvSpPr/>
            <p:nvPr/>
          </p:nvSpPr>
          <p:spPr>
            <a:xfrm>
              <a:off x="7837861" y="6036851"/>
              <a:ext cx="1780946" cy="47897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342562" y="3216728"/>
              <a:ext cx="2276245" cy="3059608"/>
              <a:chOff x="7342562" y="3216728"/>
              <a:chExt cx="2276245" cy="305960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440385" y="3565647"/>
                <a:ext cx="2178422" cy="2412571"/>
                <a:chOff x="979714" y="3835745"/>
                <a:chExt cx="2178422" cy="2412571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1303" t="28949" r="13084"/>
                <a:stretch/>
              </p:blipFill>
              <p:spPr>
                <a:xfrm>
                  <a:off x="979714" y="3835745"/>
                  <a:ext cx="2126343" cy="2204299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1261463" y="5994400"/>
                  <a:ext cx="189667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http://commons.wikimedia.org</a:t>
                  </a: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601706" y="3216728"/>
                <a:ext cx="1803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Fira Sans" panose="020B0503050000020004" pitchFamily="34" charset="0"/>
                  </a:rPr>
                  <a:t>Back Scattering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7342562" y="6276336"/>
                <a:ext cx="205234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Straight Arrow Connector 27"/>
          <p:cNvCxnSpPr>
            <a:endCxn id="21" idx="5"/>
          </p:cNvCxnSpPr>
          <p:nvPr/>
        </p:nvCxnSpPr>
        <p:spPr>
          <a:xfrm flipH="1">
            <a:off x="4198793" y="5569971"/>
            <a:ext cx="36912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1" idx="7"/>
          </p:cNvCxnSpPr>
          <p:nvPr/>
        </p:nvCxnSpPr>
        <p:spPr>
          <a:xfrm flipH="1" flipV="1">
            <a:off x="4198793" y="5400630"/>
            <a:ext cx="36912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1" idx="1"/>
          </p:cNvCxnSpPr>
          <p:nvPr/>
        </p:nvCxnSpPr>
        <p:spPr>
          <a:xfrm flipH="1" flipV="1">
            <a:off x="2939475" y="5400630"/>
            <a:ext cx="1296230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1" idx="3"/>
          </p:cNvCxnSpPr>
          <p:nvPr/>
        </p:nvCxnSpPr>
        <p:spPr>
          <a:xfrm flipH="1">
            <a:off x="2939475" y="5569971"/>
            <a:ext cx="1306730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7" idx="0"/>
          </p:cNvCxnSpPr>
          <p:nvPr/>
        </p:nvCxnSpPr>
        <p:spPr>
          <a:xfrm flipV="1">
            <a:off x="8068469" y="5330486"/>
            <a:ext cx="600188" cy="239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7" idx="4"/>
          </p:cNvCxnSpPr>
          <p:nvPr/>
        </p:nvCxnSpPr>
        <p:spPr>
          <a:xfrm>
            <a:off x="8068469" y="5569971"/>
            <a:ext cx="600188" cy="239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7" idx="6"/>
          </p:cNvCxnSpPr>
          <p:nvPr/>
        </p:nvCxnSpPr>
        <p:spPr>
          <a:xfrm>
            <a:off x="8068469" y="5569971"/>
            <a:ext cx="1490661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21" idx="6"/>
          </p:cNvCxnSpPr>
          <p:nvPr/>
        </p:nvCxnSpPr>
        <p:spPr>
          <a:xfrm>
            <a:off x="4246205" y="5569971"/>
            <a:ext cx="213402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7" idx="1"/>
          </p:cNvCxnSpPr>
          <p:nvPr/>
        </p:nvCxnSpPr>
        <p:spPr>
          <a:xfrm flipH="1" flipV="1">
            <a:off x="8038998" y="5400630"/>
            <a:ext cx="29471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7" idx="3"/>
          </p:cNvCxnSpPr>
          <p:nvPr/>
        </p:nvCxnSpPr>
        <p:spPr>
          <a:xfrm flipH="1">
            <a:off x="8038998" y="5569971"/>
            <a:ext cx="29471" cy="169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815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Volumetric Direct Illumination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Reflected radiance at a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In our framework:</a:t>
                </a:r>
              </a:p>
              <a:p>
                <a:pPr lvl="1"/>
                <a:r>
                  <a:rPr lang="en-US" dirty="0"/>
                  <a:t>Sum over all point lights (as for surfaces)</a:t>
                </a:r>
              </a:p>
              <a:p>
                <a:pPr lvl="1"/>
                <a:r>
                  <a:rPr lang="en-US" dirty="0"/>
                  <a:t>Trace shadow ray (as for surfaces)</a:t>
                </a:r>
              </a:p>
              <a:p>
                <a:pPr lvl="1"/>
                <a:r>
                  <a:rPr lang="en-US" dirty="0"/>
                  <a:t>Estimate attenuation along the shadow ray (as for surfaces)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581400" y="3464085"/>
            <a:ext cx="4916709" cy="2436452"/>
            <a:chOff x="3581400" y="3464085"/>
            <a:chExt cx="4916709" cy="2436452"/>
          </a:xfrm>
        </p:grpSpPr>
        <p:grpSp>
          <p:nvGrpSpPr>
            <p:cNvPr id="8" name="Group 7"/>
            <p:cNvGrpSpPr/>
            <p:nvPr/>
          </p:nvGrpSpPr>
          <p:grpSpPr>
            <a:xfrm>
              <a:off x="3581400" y="3464085"/>
              <a:ext cx="4916709" cy="2436452"/>
              <a:chOff x="1264499" y="478018"/>
              <a:chExt cx="4916709" cy="243645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264499" y="571523"/>
                <a:ext cx="4916709" cy="2342947"/>
                <a:chOff x="2498212" y="3007186"/>
                <a:chExt cx="5970217" cy="2844973"/>
              </a:xfrm>
            </p:grpSpPr>
            <p:pic>
              <p:nvPicPr>
                <p:cNvPr id="13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0769" r="-26923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" name="Oval 18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5577157" y="4897425"/>
                  <a:ext cx="160713" cy="16071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86252" y="5039650"/>
                      <a:ext cx="169084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4783" r="-30435" b="-184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" name="Straight Arrow Connector 22"/>
                <p:cNvCxnSpPr>
                  <a:endCxn id="21" idx="0"/>
                </p:cNvCxnSpPr>
                <p:nvPr/>
              </p:nvCxnSpPr>
              <p:spPr>
                <a:xfrm flipH="1">
                  <a:off x="5657514" y="3007186"/>
                  <a:ext cx="1128582" cy="1890239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Oval 11"/>
              <p:cNvSpPr/>
              <p:nvPr/>
            </p:nvSpPr>
            <p:spPr>
              <a:xfrm flipV="1">
                <a:off x="4660279" y="478018"/>
                <a:ext cx="270922" cy="27092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949" y="4847298"/>
                  <a:ext cx="29424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2500" r="-10417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5205" y="5128599"/>
                  <a:ext cx="32322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321" r="-3774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9830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to Compute In-Scattering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for emission</a:t>
                </a:r>
              </a:p>
              <a:p>
                <a:r>
                  <a:rPr lang="en-US" dirty="0"/>
                  <a:t>Goal: estimate the integral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Quadrature: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39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914842" y="3496512"/>
            <a:ext cx="4916709" cy="2428218"/>
            <a:chOff x="2984442" y="3489255"/>
            <a:chExt cx="4916709" cy="2428218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4916709" cy="1667327"/>
              <a:chOff x="2984442" y="4250146"/>
              <a:chExt cx="4916709" cy="16673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84442" y="4250146"/>
                <a:ext cx="4916709" cy="1667327"/>
                <a:chOff x="2498212" y="3827572"/>
                <a:chExt cx="5970217" cy="2024587"/>
              </a:xfrm>
            </p:grpSpPr>
            <p:pic>
              <p:nvPicPr>
                <p:cNvPr id="19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" name="TextBox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2000" r="-32000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" name="Oval 26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586252" y="5039650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5599867" y="5132906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308983" y="5132587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891467" y="5128868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3953" r="-465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1628" r="-930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1364" r="-909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8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Straight Arrow Connector 29"/>
            <p:cNvCxnSpPr/>
            <p:nvPr/>
          </p:nvCxnSpPr>
          <p:spPr>
            <a:xfrm flipH="1">
              <a:off x="6398885" y="3582760"/>
              <a:ext cx="929432" cy="155668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 flipV="1">
              <a:off x="7192855" y="3489255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>
              <a:off x="5683292" y="3720501"/>
              <a:ext cx="1549239" cy="139411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1" idx="1"/>
            </p:cNvCxnSpPr>
            <p:nvPr/>
          </p:nvCxnSpPr>
          <p:spPr>
            <a:xfrm flipH="1">
              <a:off x="4982269" y="3720501"/>
              <a:ext cx="2250262" cy="14006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847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40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to Compute In-Scattering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Same as for emission</a:t>
                </a:r>
              </a:p>
              <a:p>
                <a:r>
                  <a:rPr lang="en-US" dirty="0"/>
                  <a:t>Goal: estimate the integral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Quadrature: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Attenuation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estimated as before</a:t>
                </a:r>
              </a:p>
              <a:p>
                <a:r>
                  <a:rPr lang="en-US" dirty="0"/>
                  <a:t>Attenuation can be incrementally updated: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(because it is an exponential function)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40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914842" y="3496512"/>
            <a:ext cx="4916709" cy="2428218"/>
            <a:chOff x="2984442" y="3489255"/>
            <a:chExt cx="4916709" cy="2428218"/>
          </a:xfrm>
        </p:grpSpPr>
        <p:grpSp>
          <p:nvGrpSpPr>
            <p:cNvPr id="7" name="Group 6"/>
            <p:cNvGrpSpPr/>
            <p:nvPr/>
          </p:nvGrpSpPr>
          <p:grpSpPr>
            <a:xfrm>
              <a:off x="2984442" y="4250146"/>
              <a:ext cx="4916709" cy="1667327"/>
              <a:chOff x="2984442" y="4250146"/>
              <a:chExt cx="4916709" cy="16673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84442" y="4250146"/>
                <a:ext cx="4916709" cy="1667327"/>
                <a:chOff x="2498212" y="3827572"/>
                <a:chExt cx="5970217" cy="2024587"/>
              </a:xfrm>
            </p:grpSpPr>
            <p:pic>
              <p:nvPicPr>
                <p:cNvPr id="19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5047" y="3827572"/>
                  <a:ext cx="3658892" cy="20245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Content Placeholder 5">
                  <a:extLst>
                    <a:ext uri="{FF2B5EF4-FFF2-40B4-BE49-F238E27FC236}">
                      <a16:creationId xmlns:a16="http://schemas.microsoft.com/office/drawing/2014/main" id="{3DD093EF-0616-4B04-820E-A7B76D57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064737">
                  <a:off x="2498212" y="4726459"/>
                  <a:ext cx="619924" cy="505727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3000895" y="4979322"/>
                  <a:ext cx="5443409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8468350" y="4819128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" name="TextBox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9349" y="4643441"/>
                      <a:ext cx="18678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32000" r="-32000" b="-216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38402" y="4632594"/>
                      <a:ext cx="182999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8000" r="-44000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" name="Oval 26"/>
                <p:cNvSpPr/>
                <p:nvPr/>
              </p:nvSpPr>
              <p:spPr>
                <a:xfrm>
                  <a:off x="7469191" y="4909593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863302" y="4894579"/>
                  <a:ext cx="160713" cy="16071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586252" y="5039650"/>
                  <a:ext cx="79" cy="336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5599867" y="5132906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308983" y="5132587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891467" y="5128868"/>
                <a:ext cx="132353" cy="13235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6960" y="5239545"/>
                    <a:ext cx="2614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3953" r="-4651" b="-1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1514" y="5256082"/>
                    <a:ext cx="26680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1628" r="-9302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6068" y="5272619"/>
                    <a:ext cx="266803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1364" r="-9091"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494" y="4903792"/>
                    <a:ext cx="30694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9109" y="4897412"/>
                    <a:ext cx="30694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8000" r="-10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2724" y="4891032"/>
                    <a:ext cx="30694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2304" y="4885723"/>
                    <a:ext cx="30694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7647" r="-7843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Straight Arrow Connector 29"/>
            <p:cNvCxnSpPr/>
            <p:nvPr/>
          </p:nvCxnSpPr>
          <p:spPr>
            <a:xfrm flipH="1">
              <a:off x="6398885" y="3582760"/>
              <a:ext cx="929432" cy="155668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 flipV="1">
              <a:off x="7192855" y="3489255"/>
              <a:ext cx="270922" cy="2709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>
              <a:off x="5683292" y="3720501"/>
              <a:ext cx="1549239" cy="139411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1" idx="1"/>
            </p:cNvCxnSpPr>
            <p:nvPr/>
          </p:nvCxnSpPr>
          <p:spPr>
            <a:xfrm flipH="1">
              <a:off x="4982269" y="3720501"/>
              <a:ext cx="2250262" cy="14006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6514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87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29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  <a:p>
            <a:r>
              <a:rPr lang="en-US" dirty="0"/>
              <a:t>Ray marching to estimate attenuation, emission, 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46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  <a:p>
            <a:r>
              <a:rPr lang="en-US" dirty="0"/>
              <a:t>Ray marching to estimate attenuation, emission, and in-scattering</a:t>
            </a:r>
          </a:p>
          <a:p>
            <a:pPr lvl="1"/>
            <a:r>
              <a:rPr lang="en-US" dirty="0"/>
              <a:t>Shadow rays to the lights + ray marching to compute attenuation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84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direct illumination at x (as before)</a:t>
            </a:r>
          </a:p>
          <a:p>
            <a:r>
              <a:rPr lang="en-US" dirty="0"/>
              <a:t>If volume: continue straight ahead until no volume (yields intersections y, z)</a:t>
            </a:r>
          </a:p>
          <a:p>
            <a:r>
              <a:rPr lang="en-US" dirty="0"/>
              <a:t>Ray marching to estimate attenuation, emission, and in-scattering</a:t>
            </a:r>
          </a:p>
          <a:p>
            <a:pPr lvl="1"/>
            <a:r>
              <a:rPr lang="en-US" dirty="0"/>
              <a:t>Shadow rays to the lights + ray marching to compute attenuation</a:t>
            </a:r>
          </a:p>
          <a:p>
            <a:r>
              <a:rPr lang="en-US" dirty="0"/>
              <a:t>Compute illumination at z (as before)</a:t>
            </a: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470612" y="2544342"/>
                <a:ext cx="5526541" cy="19042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93426" y="3805531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910941" y="334917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41139" y="344592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574964" y="3559921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37816" y="3688434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95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Estimate direct illumination at x (as before)</a:t>
                </a:r>
              </a:p>
              <a:p>
                <a:r>
                  <a:rPr lang="en-US" dirty="0"/>
                  <a:t>If volume: continue straight ahead until no volume (yields intersections y, z)</a:t>
                </a:r>
              </a:p>
              <a:p>
                <a:r>
                  <a:rPr lang="en-US" dirty="0"/>
                  <a:t>Ray marching to estimate attenuation, emission, and in-scattering</a:t>
                </a:r>
              </a:p>
              <a:p>
                <a:pPr lvl="1"/>
                <a:r>
                  <a:rPr lang="en-US" dirty="0"/>
                  <a:t>Shadow rays to the lights + ray marching to compute attenuation</a:t>
                </a:r>
              </a:p>
              <a:p>
                <a:r>
                  <a:rPr lang="en-US" dirty="0"/>
                  <a:t>Compute illumination at z (as before)</a:t>
                </a:r>
              </a:p>
              <a:p>
                <a:r>
                  <a:rPr lang="en-US" dirty="0"/>
                  <a:t>Add together:</a:t>
                </a:r>
              </a:p>
              <a:p>
                <a:pPr lvl="1"/>
                <a:r>
                  <a:rPr lang="en-US" dirty="0"/>
                  <a:t>Attenuated illumination from z</a:t>
                </a:r>
              </a:p>
              <a:p>
                <a:pPr lvl="1"/>
                <a:r>
                  <a:rPr lang="en-US" dirty="0"/>
                  <a:t>Volumetric emission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In-scattering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Direct illumination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470612" y="2544342"/>
                <a:ext cx="5526541" cy="19042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93426" y="3805531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910941" y="334917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41139" y="344592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574964" y="3559921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37816" y="3688434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73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Volume Integrator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Estimate direct illumination at x (as before)</a:t>
                </a:r>
              </a:p>
              <a:p>
                <a:r>
                  <a:rPr lang="en-US" dirty="0"/>
                  <a:t>If volume: continue straight ahead until no volume (yields intersections y, z)</a:t>
                </a:r>
              </a:p>
              <a:p>
                <a:r>
                  <a:rPr lang="en-US" dirty="0"/>
                  <a:t>Ray marching to estimate attenuation, emission, and in-scattering</a:t>
                </a:r>
              </a:p>
              <a:p>
                <a:pPr lvl="1"/>
                <a:r>
                  <a:rPr lang="en-US" dirty="0"/>
                  <a:t>Shadow rays to the lights + ray marching to compute attenuation</a:t>
                </a:r>
              </a:p>
              <a:p>
                <a:r>
                  <a:rPr lang="en-US" dirty="0"/>
                  <a:t>Compute illumination at z (as before)</a:t>
                </a:r>
              </a:p>
              <a:p>
                <a:r>
                  <a:rPr lang="en-US" dirty="0"/>
                  <a:t>Add together:</a:t>
                </a:r>
              </a:p>
              <a:p>
                <a:pPr lvl="1"/>
                <a:r>
                  <a:rPr lang="en-US" dirty="0"/>
                  <a:t>Attenuated illumination from z</a:t>
                </a:r>
              </a:p>
              <a:p>
                <a:pPr lvl="1"/>
                <a:r>
                  <a:rPr lang="en-US" dirty="0"/>
                  <a:t>Volumetric emission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In-scattering along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acc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Direct illumination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5450112" y="3532461"/>
            <a:ext cx="6156563" cy="2998962"/>
            <a:chOff x="5188856" y="3271209"/>
            <a:chExt cx="6156563" cy="2998962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856" y="3271209"/>
              <a:ext cx="6156563" cy="2998962"/>
              <a:chOff x="1760980" y="1930766"/>
              <a:chExt cx="7448335" cy="36282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114799" y="3418115"/>
                <a:ext cx="3556000" cy="2140857"/>
                <a:chOff x="3628571" y="3744686"/>
                <a:chExt cx="3556000" cy="2140857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3628571" y="3744686"/>
                  <a:ext cx="3556000" cy="214085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2" descr="http://www.clipartlord.com/wp-content/uploads/2012/12/clou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3483" y="3837808"/>
                  <a:ext cx="3075137" cy="1701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3DD093EF-0616-4B04-820E-A7B76D57F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64737">
                <a:off x="1760980" y="4133250"/>
                <a:ext cx="749997" cy="6118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B273536-013A-4DB1-96C2-64D013F9E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455" y="1930766"/>
                <a:ext cx="1230315" cy="122715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2315029" y="4439169"/>
                <a:ext cx="179977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114799" y="4439169"/>
                <a:ext cx="3556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4956629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05713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654797" y="435208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006115" y="3345543"/>
                <a:ext cx="203200" cy="220617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endCxn id="18" idx="1"/>
              </p:cNvCxnSpPr>
              <p:nvPr/>
            </p:nvCxnSpPr>
            <p:spPr>
              <a:xfrm>
                <a:off x="7679760" y="4448629"/>
                <a:ext cx="132635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61650" y="2543386"/>
                <a:ext cx="624120" cy="189578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470612" y="2544342"/>
                <a:ext cx="5526541" cy="19042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7293426" y="3805531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599902" y="4352436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946133" y="4362025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022221" y="4371614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910941" y="334917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41139" y="344592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574964" y="3559921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37816" y="3688434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endCxn id="16" idx="1"/>
              </p:cNvCxnSpPr>
              <p:nvPr/>
            </p:nvCxnSpPr>
            <p:spPr>
              <a:xfrm>
                <a:off x="3477068" y="2564461"/>
                <a:ext cx="2354152" cy="181312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785094" y="3556292"/>
                <a:ext cx="137886" cy="13788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543444" y="4121023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265067" y="3918996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001204" y="3709712"/>
                <a:ext cx="174171" cy="17417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083" y="5272594"/>
                  <a:ext cx="36798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007" y="5288738"/>
                  <a:ext cx="37138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3989" y="5310830"/>
                  <a:ext cx="35375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9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jarosz-intro.pdf - Adobe Acrobat Reader 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6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CG - Volume Rendering - Pascal </a:t>
            </a:r>
            <a:r>
              <a:rPr lang="en-US" dirty="0" err="1"/>
              <a:t>Grittmann</a:t>
            </a:r>
            <a:r>
              <a:rPr lang="en-US" dirty="0"/>
              <a:t>, Jaroslav </a:t>
            </a:r>
            <a:r>
              <a:rPr lang="en-US" dirty="0" err="1"/>
              <a:t>Křivánek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Effects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interacts not only with surfaces but everywhere inside!</a:t>
            </a:r>
          </a:p>
          <a:p>
            <a:r>
              <a:rPr lang="en-US" dirty="0"/>
              <a:t>Volumes scatter, emit, or absorb light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CG - Volume Rendering - Pascal Grittmann, Jaroslav Křivánek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43BAE-841F-4DE8-B897-025BCC474563}" type="slidenum">
              <a:rPr lang="en-US" smtClean="0"/>
              <a:t>9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024594" y="3009678"/>
            <a:ext cx="3096985" cy="2409724"/>
            <a:chOff x="4584700" y="3258105"/>
            <a:chExt cx="3096985" cy="24097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43333" t="25306" b="12857"/>
            <a:stretch/>
          </p:blipFill>
          <p:spPr>
            <a:xfrm>
              <a:off x="4584700" y="3258105"/>
              <a:ext cx="3022600" cy="219891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28429" y="5406219"/>
              <a:ext cx="13532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http://coclouds.com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6405" y="3012273"/>
            <a:ext cx="2571339" cy="2407129"/>
            <a:chOff x="8610600" y="2876071"/>
            <a:chExt cx="2571339" cy="24071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39771" t="25883" r="6283" b="12261"/>
            <a:stretch/>
          </p:blipFill>
          <p:spPr>
            <a:xfrm>
              <a:off x="8610600" y="2876071"/>
              <a:ext cx="2554515" cy="2196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2804" y="5029284"/>
              <a:ext cx="12891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http://wikipedia.org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980131" y="3006831"/>
            <a:ext cx="2178422" cy="2412571"/>
            <a:chOff x="979714" y="3835745"/>
            <a:chExt cx="2178422" cy="24125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41303" t="28949" r="13084"/>
            <a:stretch/>
          </p:blipFill>
          <p:spPr>
            <a:xfrm>
              <a:off x="979714" y="3835745"/>
              <a:ext cx="2126343" cy="220429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1463" y="5994400"/>
              <a:ext cx="18966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http://commons.wikimedia.org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5323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2168</Words>
  <Application>Microsoft Office PowerPoint</Application>
  <PresentationFormat>Widescreen</PresentationFormat>
  <Paragraphs>497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Cambria Math</vt:lpstr>
      <vt:lpstr>Fira Sans</vt:lpstr>
      <vt:lpstr>Office Theme</vt:lpstr>
      <vt:lpstr> Computer Graphics  - Volume Rendering -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Fundamentals</vt:lpstr>
      <vt:lpstr>Volumetric Effects</vt:lpstr>
      <vt:lpstr>Approximation: Model Particle Density</vt:lpstr>
      <vt:lpstr>Volume Representation</vt:lpstr>
      <vt:lpstr>Volume Representation</vt:lpstr>
      <vt:lpstr>Data Acquisition</vt:lpstr>
      <vt:lpstr>Simulating Volumes</vt:lpstr>
      <vt:lpstr>So far: Assume Vacuum</vt:lpstr>
      <vt:lpstr>Volume Absorbs and Scatters Light</vt:lpstr>
      <vt:lpstr>Volume Emits Light</vt:lpstr>
      <vt:lpstr>Volume Scatters Light</vt:lpstr>
      <vt:lpstr>Attenuation</vt:lpstr>
      <vt:lpstr>Attenuation = Absorption + Out-Scattering</vt:lpstr>
      <vt:lpstr>Computing Absorption – Intuition </vt:lpstr>
      <vt:lpstr>Computing Absorption – Intuition </vt:lpstr>
      <vt:lpstr>Computing Absorption – Exponential Decay </vt:lpstr>
      <vt:lpstr>Computing Out-Scattering</vt:lpstr>
      <vt:lpstr>Computing Attenuation</vt:lpstr>
      <vt:lpstr>Estimating Attenuation</vt:lpstr>
      <vt:lpstr>Estimating Attenuation – Ray Marching</vt:lpstr>
      <vt:lpstr>Emission</vt:lpstr>
      <vt:lpstr>Every Point Might Emit Light</vt:lpstr>
      <vt:lpstr>Every Point Might Emit Light</vt:lpstr>
      <vt:lpstr>Ray Marching for Emission</vt:lpstr>
      <vt:lpstr>Ray Marching for Emission</vt:lpstr>
      <vt:lpstr>In-Scattering</vt:lpstr>
      <vt:lpstr>Direct Illumination (Single-scattering)</vt:lpstr>
      <vt:lpstr>Phase Functions</vt:lpstr>
      <vt:lpstr>Phase Functions: Henyey-Greenstein</vt:lpstr>
      <vt:lpstr>Henyey-Greenstein: Asymmetry Parameter</vt:lpstr>
      <vt:lpstr>How to Estimate Volumetric Direct Illumination</vt:lpstr>
      <vt:lpstr>Ray Marching to Compute In-Scattering</vt:lpstr>
      <vt:lpstr>Ray Marching to Compute In-Scattering</vt:lpstr>
      <vt:lpstr>Putting it all Together</vt:lpstr>
      <vt:lpstr>A Simple Volume Integrator</vt:lpstr>
      <vt:lpstr>A Simple Volume Integrator</vt:lpstr>
      <vt:lpstr>A Simple Volume Integrator</vt:lpstr>
      <vt:lpstr>A Simple Volume Integrator</vt:lpstr>
      <vt:lpstr>A Simple Volume Integrator</vt:lpstr>
      <vt:lpstr>A Simple Volume Integrator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Computer Graphics  - Volume Rendering -</dc:title>
  <dc:creator>Pascal Grittmann</dc:creator>
  <cp:lastModifiedBy>Jaroslav Krivanek</cp:lastModifiedBy>
  <cp:revision>84</cp:revision>
  <dcterms:created xsi:type="dcterms:W3CDTF">2018-12-02T09:59:35Z</dcterms:created>
  <dcterms:modified xsi:type="dcterms:W3CDTF">2018-12-19T22:04:05Z</dcterms:modified>
</cp:coreProperties>
</file>